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hPyWYzWSsqoOPm5CFucM1r10e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8C9A67-2067-45B5-95FE-1BA53F54D85B}">
  <a:tblStyle styleId="{0D8C9A67-2067-45B5-95FE-1BA53F54D8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3A6336B-A310-48F0-864F-EDFCE345B0A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ae400838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ae400838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5eae400838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ae400838_0_6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ae400838_0_6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5eae400838_0_6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ae400838_0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ae400838_0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5eae400838_0_4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41386d6d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41386d6d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5e41386d6d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eae400838_0_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eae400838_0_4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5eae400838_0_4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41386d6d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41386d6d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5e41386d6d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eae400838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eae400838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5eae400838_0_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eae400838_0_4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eae400838_0_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5eae400838_0_4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6012ae8ced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6012ae8ced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36012ae8ced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ae400838_0_4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35eae400838_0_4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eae400838_0_4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eae400838_0_4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5eae400838_0_4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ae400838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ae400838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5eae400838_0_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eae400838_0_6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eae400838_0_6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5eae400838_0_6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ae400838_0_6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ae400838_0_6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5eae400838_0_6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d75d5d32e_0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d75d5d32e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5d75d5d32e_0_4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ae400838_0_6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ae400838_0_6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5eae400838_0_6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ae400838_0_6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ae400838_0_6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5eae400838_0_6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ae40083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ae40083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5eae400838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ae400838_0_6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ae400838_0_6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5eae400838_0_6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ae400838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ae400838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5eae400838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eae400838_0_6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eae400838_0_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5eae400838_0_6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全景圖片 (含標題)">
  <p:cSld name="全景圖片 (含標題)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5" name="Google Shape;75;p20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說明文字">
  <p:cSld name="標題與說明文字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標題)">
  <p:cSld name="引述 (含標題)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2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欄">
  <p:cSld name="3 欄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24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24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24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24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24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2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圖片欄">
  <p:cSld name="3 圖片欄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5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5" name="Google Shape;115;p25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25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5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8" name="Google Shape;118;p25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25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5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1" name="Google Shape;121;p25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2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d75d5d32e_0_418"/>
          <p:cNvSpPr txBox="1"/>
          <p:nvPr>
            <p:ph type="ctrTitle"/>
          </p:nvPr>
        </p:nvSpPr>
        <p:spPr>
          <a:xfrm>
            <a:off x="1595269" y="1122363"/>
            <a:ext cx="900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5d75d5d32e_0_418"/>
          <p:cNvSpPr txBox="1"/>
          <p:nvPr>
            <p:ph idx="1" type="subTitle"/>
          </p:nvPr>
        </p:nvSpPr>
        <p:spPr>
          <a:xfrm>
            <a:off x="1595269" y="3602038"/>
            <a:ext cx="900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6" name="Google Shape;146;g35d75d5d32e_0_418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5d75d5d32e_0_418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5d75d5d32e_0_418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d75d5d32e_0_424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5d75d5d32e_0_424"/>
          <p:cNvSpPr txBox="1"/>
          <p:nvPr>
            <p:ph idx="1" type="body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5d75d5d32e_0_424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5d75d5d32e_0_424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5d75d5d32e_0_424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d75d5d32e_0_430"/>
          <p:cNvSpPr txBox="1"/>
          <p:nvPr>
            <p:ph type="title"/>
          </p:nvPr>
        </p:nvSpPr>
        <p:spPr>
          <a:xfrm>
            <a:off x="1229244" y="657226"/>
            <a:ext cx="9733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35d75d5d32e_0_430"/>
          <p:cNvSpPr txBox="1"/>
          <p:nvPr>
            <p:ph idx="1" type="body"/>
          </p:nvPr>
        </p:nvSpPr>
        <p:spPr>
          <a:xfrm>
            <a:off x="1229244" y="3602038"/>
            <a:ext cx="9733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g35d75d5d32e_0_430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35d75d5d32e_0_430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35d75d5d32e_0_430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d75d5d32e_0_436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35d75d5d32e_0_436"/>
          <p:cNvSpPr txBox="1"/>
          <p:nvPr>
            <p:ph idx="1" type="body"/>
          </p:nvPr>
        </p:nvSpPr>
        <p:spPr>
          <a:xfrm>
            <a:off x="913795" y="2088319"/>
            <a:ext cx="51060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g35d75d5d32e_0_436"/>
          <p:cNvSpPr txBox="1"/>
          <p:nvPr>
            <p:ph idx="2" type="body"/>
          </p:nvPr>
        </p:nvSpPr>
        <p:spPr>
          <a:xfrm>
            <a:off x="6173403" y="2088319"/>
            <a:ext cx="50943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g35d75d5d32e_0_436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35d75d5d32e_0_436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g35d75d5d32e_0_436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d75d5d32e_0_443"/>
          <p:cNvSpPr txBox="1"/>
          <p:nvPr>
            <p:ph type="title"/>
          </p:nvPr>
        </p:nvSpPr>
        <p:spPr>
          <a:xfrm>
            <a:off x="913795" y="609600"/>
            <a:ext cx="10353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35d75d5d32e_0_443"/>
          <p:cNvSpPr txBox="1"/>
          <p:nvPr>
            <p:ph idx="1" type="body"/>
          </p:nvPr>
        </p:nvSpPr>
        <p:spPr>
          <a:xfrm>
            <a:off x="1141804" y="2088320"/>
            <a:ext cx="4879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1" name="Google Shape;171;g35d75d5d32e_0_443"/>
          <p:cNvSpPr txBox="1"/>
          <p:nvPr>
            <p:ph idx="2" type="body"/>
          </p:nvPr>
        </p:nvSpPr>
        <p:spPr>
          <a:xfrm>
            <a:off x="913795" y="2912232"/>
            <a:ext cx="51072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g35d75d5d32e_0_443"/>
          <p:cNvSpPr txBox="1"/>
          <p:nvPr>
            <p:ph idx="3" type="body"/>
          </p:nvPr>
        </p:nvSpPr>
        <p:spPr>
          <a:xfrm>
            <a:off x="6402003" y="2088320"/>
            <a:ext cx="4865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3" name="Google Shape;173;g35d75d5d32e_0_443"/>
          <p:cNvSpPr txBox="1"/>
          <p:nvPr>
            <p:ph idx="4" type="body"/>
          </p:nvPr>
        </p:nvSpPr>
        <p:spPr>
          <a:xfrm>
            <a:off x="6172200" y="2912232"/>
            <a:ext cx="50955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g35d75d5d32e_0_443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35d75d5d32e_0_443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g35d75d5d32e_0_443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d75d5d32e_0_452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35d75d5d32e_0_452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g35d75d5d32e_0_452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g35d75d5d32e_0_452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d75d5d32e_0_457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g35d75d5d32e_0_457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g35d75d5d32e_0_457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d75d5d32e_0_461"/>
          <p:cNvSpPr txBox="1"/>
          <p:nvPr>
            <p:ph type="title"/>
          </p:nvPr>
        </p:nvSpPr>
        <p:spPr>
          <a:xfrm>
            <a:off x="917228" y="609600"/>
            <a:ext cx="39321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g35d75d5d32e_0_461"/>
          <p:cNvSpPr txBox="1"/>
          <p:nvPr>
            <p:ph idx="1" type="body"/>
          </p:nvPr>
        </p:nvSpPr>
        <p:spPr>
          <a:xfrm>
            <a:off x="5078064" y="609600"/>
            <a:ext cx="618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g35d75d5d32e_0_461"/>
          <p:cNvSpPr txBox="1"/>
          <p:nvPr>
            <p:ph idx="2" type="body"/>
          </p:nvPr>
        </p:nvSpPr>
        <p:spPr>
          <a:xfrm>
            <a:off x="917228" y="2971800"/>
            <a:ext cx="39321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0" name="Google Shape;190;g35d75d5d32e_0_461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g35d75d5d32e_0_461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g35d75d5d32e_0_461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d75d5d32e_0_468"/>
          <p:cNvSpPr txBox="1"/>
          <p:nvPr>
            <p:ph type="title"/>
          </p:nvPr>
        </p:nvSpPr>
        <p:spPr>
          <a:xfrm>
            <a:off x="917227" y="609600"/>
            <a:ext cx="5929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g35d75d5d32e_0_468"/>
          <p:cNvSpPr/>
          <p:nvPr>
            <p:ph idx="2" type="pic"/>
          </p:nvPr>
        </p:nvSpPr>
        <p:spPr>
          <a:xfrm>
            <a:off x="7424804" y="758881"/>
            <a:ext cx="3255300" cy="4883100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96" name="Google Shape;196;g35d75d5d32e_0_468"/>
          <p:cNvSpPr txBox="1"/>
          <p:nvPr>
            <p:ph idx="1" type="body"/>
          </p:nvPr>
        </p:nvSpPr>
        <p:spPr>
          <a:xfrm>
            <a:off x="913794" y="2971800"/>
            <a:ext cx="59349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7" name="Google Shape;197;g35d75d5d32e_0_468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g35d75d5d32e_0_468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g35d75d5d32e_0_468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全景圖片 (含標題)">
  <p:cSld name="全景圖片 (含標題)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d75d5d32e_0_475"/>
          <p:cNvSpPr txBox="1"/>
          <p:nvPr>
            <p:ph type="title"/>
          </p:nvPr>
        </p:nvSpPr>
        <p:spPr>
          <a:xfrm>
            <a:off x="913806" y="4289372"/>
            <a:ext cx="103677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g35d75d5d32e_0_475"/>
          <p:cNvSpPr/>
          <p:nvPr>
            <p:ph idx="2" type="pic"/>
          </p:nvPr>
        </p:nvSpPr>
        <p:spPr>
          <a:xfrm>
            <a:off x="913806" y="621321"/>
            <a:ext cx="10367700" cy="3379800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203" name="Google Shape;203;g35d75d5d32e_0_475"/>
          <p:cNvSpPr txBox="1"/>
          <p:nvPr>
            <p:ph idx="1" type="body"/>
          </p:nvPr>
        </p:nvSpPr>
        <p:spPr>
          <a:xfrm>
            <a:off x="913795" y="5108728"/>
            <a:ext cx="103659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4" name="Google Shape;204;g35d75d5d32e_0_475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g35d75d5d32e_0_475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g35d75d5d32e_0_475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說明文字">
  <p:cSld name="標題與說明文字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d75d5d32e_0_482"/>
          <p:cNvSpPr txBox="1"/>
          <p:nvPr>
            <p:ph type="title"/>
          </p:nvPr>
        </p:nvSpPr>
        <p:spPr>
          <a:xfrm>
            <a:off x="913795" y="609600"/>
            <a:ext cx="103539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35d75d5d32e_0_482"/>
          <p:cNvSpPr txBox="1"/>
          <p:nvPr>
            <p:ph idx="1" type="body"/>
          </p:nvPr>
        </p:nvSpPr>
        <p:spPr>
          <a:xfrm>
            <a:off x="913795" y="4204820"/>
            <a:ext cx="103539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0" name="Google Shape;210;g35d75d5d32e_0_482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g35d75d5d32e_0_482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g35d75d5d32e_0_482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標題)">
  <p:cSld name="引述 (含標題)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d75d5d32e_0_488"/>
          <p:cNvSpPr txBox="1"/>
          <p:nvPr>
            <p:ph type="title"/>
          </p:nvPr>
        </p:nvSpPr>
        <p:spPr>
          <a:xfrm>
            <a:off x="1446212" y="609600"/>
            <a:ext cx="9302700" cy="29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g35d75d5d32e_0_488"/>
          <p:cNvSpPr txBox="1"/>
          <p:nvPr>
            <p:ph idx="1" type="body"/>
          </p:nvPr>
        </p:nvSpPr>
        <p:spPr>
          <a:xfrm>
            <a:off x="1720644" y="3610032"/>
            <a:ext cx="8752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6" name="Google Shape;216;g35d75d5d32e_0_488"/>
          <p:cNvSpPr txBox="1"/>
          <p:nvPr>
            <p:ph idx="2" type="body"/>
          </p:nvPr>
        </p:nvSpPr>
        <p:spPr>
          <a:xfrm>
            <a:off x="913794" y="4204821"/>
            <a:ext cx="10353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7" name="Google Shape;217;g35d75d5d32e_0_488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g35d75d5d32e_0_488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g35d75d5d32e_0_488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g35d75d5d32e_0_488"/>
          <p:cNvSpPr txBox="1"/>
          <p:nvPr/>
        </p:nvSpPr>
        <p:spPr>
          <a:xfrm>
            <a:off x="836612" y="735241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35d75d5d32e_0_488"/>
          <p:cNvSpPr txBox="1"/>
          <p:nvPr/>
        </p:nvSpPr>
        <p:spPr>
          <a:xfrm>
            <a:off x="10657956" y="2972093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d75d5d32e_0_497"/>
          <p:cNvSpPr txBox="1"/>
          <p:nvPr>
            <p:ph type="title"/>
          </p:nvPr>
        </p:nvSpPr>
        <p:spPr>
          <a:xfrm>
            <a:off x="913806" y="2126942"/>
            <a:ext cx="103554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g35d75d5d32e_0_497"/>
          <p:cNvSpPr txBox="1"/>
          <p:nvPr>
            <p:ph idx="1" type="body"/>
          </p:nvPr>
        </p:nvSpPr>
        <p:spPr>
          <a:xfrm>
            <a:off x="913794" y="4650556"/>
            <a:ext cx="103539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5" name="Google Shape;225;g35d75d5d32e_0_497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g35d75d5d32e_0_497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g35d75d5d32e_0_497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欄">
  <p:cSld name="3 欄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d75d5d32e_0_503"/>
          <p:cNvSpPr txBox="1"/>
          <p:nvPr>
            <p:ph type="title"/>
          </p:nvPr>
        </p:nvSpPr>
        <p:spPr>
          <a:xfrm>
            <a:off x="913794" y="609600"/>
            <a:ext cx="10353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g35d75d5d32e_0_503"/>
          <p:cNvSpPr txBox="1"/>
          <p:nvPr>
            <p:ph idx="1" type="body"/>
          </p:nvPr>
        </p:nvSpPr>
        <p:spPr>
          <a:xfrm>
            <a:off x="913794" y="2088319"/>
            <a:ext cx="3299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1" name="Google Shape;231;g35d75d5d32e_0_503"/>
          <p:cNvSpPr txBox="1"/>
          <p:nvPr>
            <p:ph idx="2" type="body"/>
          </p:nvPr>
        </p:nvSpPr>
        <p:spPr>
          <a:xfrm>
            <a:off x="913794" y="2911624"/>
            <a:ext cx="32991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32" name="Google Shape;232;g35d75d5d32e_0_503"/>
          <p:cNvSpPr txBox="1"/>
          <p:nvPr>
            <p:ph idx="3" type="body"/>
          </p:nvPr>
        </p:nvSpPr>
        <p:spPr>
          <a:xfrm>
            <a:off x="4444878" y="2088320"/>
            <a:ext cx="32985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3" name="Google Shape;233;g35d75d5d32e_0_503"/>
          <p:cNvSpPr txBox="1"/>
          <p:nvPr>
            <p:ph idx="4" type="body"/>
          </p:nvPr>
        </p:nvSpPr>
        <p:spPr>
          <a:xfrm>
            <a:off x="4444878" y="2911624"/>
            <a:ext cx="32997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34" name="Google Shape;234;g35d75d5d32e_0_503"/>
          <p:cNvSpPr txBox="1"/>
          <p:nvPr>
            <p:ph idx="5" type="body"/>
          </p:nvPr>
        </p:nvSpPr>
        <p:spPr>
          <a:xfrm>
            <a:off x="7973298" y="2088320"/>
            <a:ext cx="32913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5" name="Google Shape;235;g35d75d5d32e_0_503"/>
          <p:cNvSpPr txBox="1"/>
          <p:nvPr>
            <p:ph idx="6" type="body"/>
          </p:nvPr>
        </p:nvSpPr>
        <p:spPr>
          <a:xfrm>
            <a:off x="7976346" y="2911624"/>
            <a:ext cx="32913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36" name="Google Shape;236;g35d75d5d32e_0_503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g35d75d5d32e_0_503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g35d75d5d32e_0_503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圖片欄">
  <p:cSld name="3 圖片欄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d75d5d32e_0_514"/>
          <p:cNvSpPr txBox="1"/>
          <p:nvPr>
            <p:ph type="title"/>
          </p:nvPr>
        </p:nvSpPr>
        <p:spPr>
          <a:xfrm>
            <a:off x="913795" y="609600"/>
            <a:ext cx="10353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g35d75d5d32e_0_514"/>
          <p:cNvSpPr txBox="1"/>
          <p:nvPr>
            <p:ph idx="1" type="body"/>
          </p:nvPr>
        </p:nvSpPr>
        <p:spPr>
          <a:xfrm>
            <a:off x="913795" y="4195899"/>
            <a:ext cx="3299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2" name="Google Shape;242;g35d75d5d32e_0_514"/>
          <p:cNvSpPr/>
          <p:nvPr>
            <p:ph idx="2" type="pic"/>
          </p:nvPr>
        </p:nvSpPr>
        <p:spPr>
          <a:xfrm>
            <a:off x="1092020" y="2298987"/>
            <a:ext cx="294000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243" name="Google Shape;243;g35d75d5d32e_0_514"/>
          <p:cNvSpPr txBox="1"/>
          <p:nvPr>
            <p:ph idx="3" type="body"/>
          </p:nvPr>
        </p:nvSpPr>
        <p:spPr>
          <a:xfrm>
            <a:off x="913795" y="4772161"/>
            <a:ext cx="32991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4" name="Google Shape;244;g35d75d5d32e_0_514"/>
          <p:cNvSpPr txBox="1"/>
          <p:nvPr>
            <p:ph idx="4" type="body"/>
          </p:nvPr>
        </p:nvSpPr>
        <p:spPr>
          <a:xfrm>
            <a:off x="4442701" y="4195899"/>
            <a:ext cx="3299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5" name="Google Shape;245;g35d75d5d32e_0_514"/>
          <p:cNvSpPr/>
          <p:nvPr>
            <p:ph idx="5" type="pic"/>
          </p:nvPr>
        </p:nvSpPr>
        <p:spPr>
          <a:xfrm>
            <a:off x="4568996" y="2298987"/>
            <a:ext cx="293040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246" name="Google Shape;246;g35d75d5d32e_0_514"/>
          <p:cNvSpPr txBox="1"/>
          <p:nvPr>
            <p:ph idx="6" type="body"/>
          </p:nvPr>
        </p:nvSpPr>
        <p:spPr>
          <a:xfrm>
            <a:off x="4441348" y="4772160"/>
            <a:ext cx="33003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7" name="Google Shape;247;g35d75d5d32e_0_514"/>
          <p:cNvSpPr txBox="1"/>
          <p:nvPr>
            <p:ph idx="7" type="body"/>
          </p:nvPr>
        </p:nvSpPr>
        <p:spPr>
          <a:xfrm>
            <a:off x="7973423" y="4195899"/>
            <a:ext cx="3289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8" name="Google Shape;248;g35d75d5d32e_0_514"/>
          <p:cNvSpPr/>
          <p:nvPr>
            <p:ph idx="8" type="pic"/>
          </p:nvPr>
        </p:nvSpPr>
        <p:spPr>
          <a:xfrm>
            <a:off x="8152803" y="2298987"/>
            <a:ext cx="293220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249" name="Google Shape;249;g35d75d5d32e_0_514"/>
          <p:cNvSpPr txBox="1"/>
          <p:nvPr>
            <p:ph idx="9" type="body"/>
          </p:nvPr>
        </p:nvSpPr>
        <p:spPr>
          <a:xfrm>
            <a:off x="7973298" y="4772161"/>
            <a:ext cx="32943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50" name="Google Shape;250;g35d75d5d32e_0_514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g35d75d5d32e_0_514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g35d75d5d32e_0_514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d75d5d32e_0_528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g35d75d5d32e_0_528"/>
          <p:cNvSpPr txBox="1"/>
          <p:nvPr>
            <p:ph idx="1" type="body"/>
          </p:nvPr>
        </p:nvSpPr>
        <p:spPr>
          <a:xfrm rot="5400000">
            <a:off x="4243057" y="-1233336"/>
            <a:ext cx="3695100" cy="10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g35d75d5d32e_0_528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g35d75d5d32e_0_528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g35d75d5d32e_0_528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d75d5d32e_0_534"/>
          <p:cNvSpPr txBox="1"/>
          <p:nvPr>
            <p:ph type="title"/>
          </p:nvPr>
        </p:nvSpPr>
        <p:spPr>
          <a:xfrm rot="5400000">
            <a:off x="7405357" y="1928999"/>
            <a:ext cx="51816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g35d75d5d32e_0_534"/>
          <p:cNvSpPr txBox="1"/>
          <p:nvPr>
            <p:ph idx="1" type="body"/>
          </p:nvPr>
        </p:nvSpPr>
        <p:spPr>
          <a:xfrm rot="5400000">
            <a:off x="2152349" y="-628951"/>
            <a:ext cx="5181600" cy="76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g35d75d5d32e_0_534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g35d75d5d32e_0_534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g35d75d5d32e_0_534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d75d5d32e_0_412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g35d75d5d32e_0_412"/>
          <p:cNvSpPr txBox="1"/>
          <p:nvPr>
            <p:ph idx="1" type="body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0" name="Google Shape;140;g35d75d5d32e_0_412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1" name="Google Shape;141;g35d75d5d32e_0_412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2" name="Google Shape;142;g35d75d5d32e_0_412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"/>
          <p:cNvSpPr txBox="1"/>
          <p:nvPr>
            <p:ph type="ctrTitle"/>
          </p:nvPr>
        </p:nvSpPr>
        <p:spPr>
          <a:xfrm>
            <a:off x="734786" y="1167492"/>
            <a:ext cx="10472057" cy="2252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22727"/>
              <a:buFont typeface="Bookman Old Style"/>
              <a:buNone/>
            </a:pPr>
            <a:r>
              <a:rPr lang="en-US">
                <a:solidFill>
                  <a:srgbClr val="3D85C6"/>
                </a:solidFill>
              </a:rPr>
              <a:t>Data Science Principles with Applications on Educational Data</a:t>
            </a:r>
            <a:br>
              <a:rPr lang="en-US" sz="4800">
                <a:solidFill>
                  <a:srgbClr val="0070C0"/>
                </a:solidFill>
              </a:rPr>
            </a:br>
            <a:r>
              <a:rPr lang="en-US">
                <a:solidFill>
                  <a:srgbClr val="3D85C6"/>
                </a:solidFill>
              </a:rPr>
              <a:t>GROUP PROJECT REPORT</a:t>
            </a:r>
            <a:br>
              <a:rPr lang="en-US" sz="4800">
                <a:solidFill>
                  <a:srgbClr val="0070C0"/>
                </a:solidFill>
              </a:rPr>
            </a:br>
            <a:r>
              <a:rPr lang="en-US" sz="3911">
                <a:solidFill>
                  <a:srgbClr val="E06666"/>
                </a:solidFill>
              </a:rPr>
              <a:t>Exploring Key Factors in Educational Data: </a:t>
            </a:r>
            <a:endParaRPr sz="3911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22727"/>
              <a:buFont typeface="Bookman Old Style"/>
              <a:buNone/>
            </a:pPr>
            <a:r>
              <a:rPr lang="en-US" sz="3911">
                <a:solidFill>
                  <a:srgbClr val="E06666"/>
                </a:solidFill>
              </a:rPr>
              <a:t>A Case Study on University Rankings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0" name="Google Shape;270;p1"/>
          <p:cNvSpPr/>
          <p:nvPr/>
        </p:nvSpPr>
        <p:spPr>
          <a:xfrm>
            <a:off x="3048000" y="6051211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National Taipei University of 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Computer Science and Information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1" name="Google Shape;271;p1"/>
          <p:cNvGraphicFramePr/>
          <p:nvPr/>
        </p:nvGraphicFramePr>
        <p:xfrm>
          <a:off x="540725" y="364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{0D8C9A67-2067-45B5-95FE-1BA53F54D85B}</a:tableStyleId>
              </a:tblPr>
              <a:tblGrid>
                <a:gridCol w="1155050"/>
                <a:gridCol w="1631825"/>
                <a:gridCol w="1656275"/>
                <a:gridCol w="1642825"/>
                <a:gridCol w="1661625"/>
                <a:gridCol w="3362950"/>
              </a:tblGrid>
              <a:tr h="545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Group: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06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545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Name: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ABDAFC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張育丞,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ABDAFC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張字青,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ABDAFC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周姿妤,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ABDAFC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黃詳諺,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ABDAFC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Duong Van Nhat Quang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Sid: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BDAFC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113598043,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BDAFC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113598032,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BDAFC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113598090,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BDAFC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113598091,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BDAFC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ABDAFC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113998411</a:t>
                      </a:r>
                      <a:endParaRPr sz="2200">
                        <a:solidFill>
                          <a:srgbClr val="ABDAFC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2" name="Google Shape;272;p1"/>
          <p:cNvSpPr txBox="1"/>
          <p:nvPr/>
        </p:nvSpPr>
        <p:spPr>
          <a:xfrm>
            <a:off x="1595244" y="4925188"/>
            <a:ext cx="900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BDAFC"/>
                </a:solidFill>
                <a:latin typeface="Rockwell"/>
                <a:ea typeface="Rockwell"/>
                <a:cs typeface="Rockwell"/>
                <a:sym typeface="Rockwell"/>
              </a:rPr>
              <a:t>Date: 06/11/2025</a:t>
            </a:r>
            <a:endParaRPr sz="2400">
              <a:solidFill>
                <a:srgbClr val="ABDAF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eae400838_0_277"/>
          <p:cNvSpPr txBox="1"/>
          <p:nvPr>
            <p:ph idx="1" type="body"/>
          </p:nvPr>
        </p:nvSpPr>
        <p:spPr>
          <a:xfrm>
            <a:off x="919050" y="1783475"/>
            <a:ext cx="5106000" cy="45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210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30"/>
              <a:buFont typeface="Rockwell"/>
              <a:buAutoNum type="arabicPeriod"/>
            </a:pPr>
            <a:r>
              <a:rPr lang="en-US" sz="1800"/>
              <a:t>Data Pre-processing</a:t>
            </a:r>
            <a:endParaRPr sz="1800"/>
          </a:p>
          <a:p>
            <a:pPr indent="-332105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30"/>
              <a:buChar char="○"/>
            </a:pPr>
            <a:r>
              <a:rPr lang="en-US" sz="1629"/>
              <a:t>Handled missing &amp; inconsistent values</a:t>
            </a:r>
            <a:endParaRPr sz="1629"/>
          </a:p>
          <a:p>
            <a:pPr indent="-332105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30"/>
              <a:buChar char="○"/>
            </a:pPr>
            <a:r>
              <a:rPr lang="en-US" sz="1629"/>
              <a:t>Ensured logical and format consistency</a:t>
            </a:r>
            <a:endParaRPr sz="1629"/>
          </a:p>
          <a:p>
            <a:pPr indent="-33210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30"/>
              <a:buFont typeface="Rockwell"/>
              <a:buAutoNum type="arabicPeriod"/>
            </a:pPr>
            <a:r>
              <a:rPr lang="en-US" sz="1800"/>
              <a:t>Correlation Analysis</a:t>
            </a:r>
            <a:endParaRPr sz="1800"/>
          </a:p>
          <a:p>
            <a:pPr indent="-332105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30"/>
              <a:buChar char="○"/>
            </a:pPr>
            <a:r>
              <a:rPr lang="en-US" sz="1629"/>
              <a:t>Assessed 13 indicators vs. rankings</a:t>
            </a:r>
            <a:endParaRPr sz="1629"/>
          </a:p>
          <a:p>
            <a:pPr indent="-332105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30"/>
              <a:buChar char="○"/>
            </a:pPr>
            <a:r>
              <a:rPr lang="en-US" sz="1629"/>
              <a:t>Used Pearson correlation, regression models, and heatmaps</a:t>
            </a:r>
            <a:endParaRPr sz="1629"/>
          </a:p>
          <a:p>
            <a:pPr indent="-33210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30"/>
              <a:buFont typeface="Rockwell"/>
              <a:buAutoNum type="arabicPeriod"/>
            </a:pPr>
            <a:r>
              <a:rPr lang="en-US" sz="1800"/>
              <a:t>Feature Importance Ranking</a:t>
            </a:r>
            <a:endParaRPr sz="1800"/>
          </a:p>
          <a:p>
            <a:pPr indent="-332105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30"/>
              <a:buChar char="○"/>
            </a:pPr>
            <a:r>
              <a:rPr lang="en-US" sz="1629"/>
              <a:t>Ranked indicators by regression weight</a:t>
            </a:r>
            <a:endParaRPr sz="1629"/>
          </a:p>
          <a:p>
            <a:pPr indent="-332105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30"/>
              <a:buChar char="○"/>
            </a:pPr>
            <a:r>
              <a:rPr lang="en-US" sz="1629"/>
              <a:t>Visualized key features impacting rankings</a:t>
            </a:r>
            <a:endParaRPr sz="1629"/>
          </a:p>
        </p:txBody>
      </p:sp>
      <p:sp>
        <p:nvSpPr>
          <p:cNvPr id="349" name="Google Shape;349;g35eae400838_0_277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0" name="Google Shape;350;g35eae400838_0_277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PROPOSED MODELS (APPROACHES)</a:t>
            </a:r>
            <a:endParaRPr/>
          </a:p>
        </p:txBody>
      </p:sp>
      <p:sp>
        <p:nvSpPr>
          <p:cNvPr id="351" name="Google Shape;351;g35eae400838_0_277"/>
          <p:cNvSpPr txBox="1"/>
          <p:nvPr>
            <p:ph idx="2" type="body"/>
          </p:nvPr>
        </p:nvSpPr>
        <p:spPr>
          <a:xfrm>
            <a:off x="5935200" y="1783475"/>
            <a:ext cx="5102400" cy="45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ckwell"/>
              <a:buAutoNum type="arabicPeriod" startAt="4"/>
            </a:pPr>
            <a:r>
              <a:rPr lang="en-US" sz="1800"/>
              <a:t>Country-Level Comparison</a:t>
            </a:r>
            <a:endParaRPr sz="18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ckwell"/>
              <a:buChar char="○"/>
            </a:pPr>
            <a:r>
              <a:rPr lang="en-US" sz="1600"/>
              <a:t>Analyzed same-score universities across countries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ckwell"/>
              <a:buChar char="○"/>
            </a:pPr>
            <a:r>
              <a:rPr lang="en-US" sz="1600"/>
              <a:t>Identified regional biases in rankings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5. Output-Based Grouping</a:t>
            </a:r>
            <a:endParaRPr b="1" sz="1100"/>
          </a:p>
          <a:p>
            <a:pPr indent="-330200" lvl="1" marL="9144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ckwell"/>
              <a:buChar char="○"/>
            </a:pPr>
            <a:r>
              <a:rPr lang="en-US" sz="1600"/>
              <a:t>Grouped by citations &amp; patents</a:t>
            </a:r>
            <a:endParaRPr sz="1600"/>
          </a:p>
          <a:p>
            <a:pPr indent="-330200" lvl="1" marL="9144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ckwell"/>
              <a:buChar char="○"/>
            </a:pPr>
            <a:r>
              <a:rPr lang="en-US" sz="1600"/>
              <a:t>Compared ranking impacts with statistical tests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6. Clustering</a:t>
            </a:r>
            <a:endParaRPr b="1" sz="1100"/>
          </a:p>
          <a:p>
            <a:pPr indent="-330200" lvl="1" marL="9144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ckwell"/>
              <a:buChar char="○"/>
            </a:pPr>
            <a:r>
              <a:rPr lang="en-US" sz="1600"/>
              <a:t>Applied K-Means &amp; hierarchical clustering</a:t>
            </a:r>
            <a:endParaRPr sz="1600"/>
          </a:p>
          <a:p>
            <a:pPr indent="-330200" lvl="1" marL="9144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ckwell"/>
              <a:buChar char="○"/>
            </a:pPr>
            <a:r>
              <a:rPr lang="en-US" sz="1600"/>
              <a:t>Profiled institutions based on research output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ae400838_0_669"/>
          <p:cNvSpPr txBox="1"/>
          <p:nvPr>
            <p:ph type="title"/>
          </p:nvPr>
        </p:nvSpPr>
        <p:spPr>
          <a:xfrm>
            <a:off x="1229250" y="2002650"/>
            <a:ext cx="9733500" cy="267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05</a:t>
            </a:r>
            <a:endParaRPr sz="7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Experiments</a:t>
            </a:r>
            <a:endParaRPr sz="6000"/>
          </a:p>
        </p:txBody>
      </p:sp>
      <p:sp>
        <p:nvSpPr>
          <p:cNvPr id="358" name="Google Shape;358;g35eae400838_0_669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EXPERIMENTS</a:t>
            </a:r>
            <a:endParaRPr/>
          </a:p>
        </p:txBody>
      </p:sp>
      <p:sp>
        <p:nvSpPr>
          <p:cNvPr id="364" name="Google Shape;364;p7"/>
          <p:cNvSpPr txBox="1"/>
          <p:nvPr>
            <p:ph idx="1" type="body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ckwell"/>
              <a:buAutoNum type="arabicPeriod"/>
            </a:pPr>
            <a:r>
              <a:rPr lang="en-US" sz="2800"/>
              <a:t>Does more citations lead to better rank?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ckwell"/>
              <a:buAutoNum type="arabicPeriod"/>
            </a:pPr>
            <a:r>
              <a:rPr lang="en-US" sz="2800"/>
              <a:t>Which indicator influences rank most?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ckwell"/>
              <a:buAutoNum type="arabicPeriod"/>
            </a:pPr>
            <a:r>
              <a:rPr lang="en-US" sz="2800"/>
              <a:t>Does better employment lead to higher score?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ckwell"/>
              <a:buAutoNum type="arabicPeriod"/>
            </a:pPr>
            <a:r>
              <a:rPr lang="en-US" sz="2800"/>
              <a:t>Do specific countries rank higher?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ckwell"/>
              <a:buAutoNum type="arabicPeriod"/>
            </a:pPr>
            <a:r>
              <a:rPr lang="en-US" sz="2800"/>
              <a:t>Which type of university ranks higher?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ckwell"/>
              <a:buAutoNum type="arabicPeriod"/>
            </a:pPr>
            <a:r>
              <a:rPr lang="en-US" sz="2800"/>
              <a:t>Classify by citations and patents.</a:t>
            </a:r>
            <a:endParaRPr sz="2800"/>
          </a:p>
        </p:txBody>
      </p:sp>
      <p:sp>
        <p:nvSpPr>
          <p:cNvPr id="365" name="Google Shape;365;p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ae400838_0_414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1. Does More Citations Lead To Better Rank?</a:t>
            </a:r>
            <a:endParaRPr sz="3100"/>
          </a:p>
        </p:txBody>
      </p:sp>
      <p:sp>
        <p:nvSpPr>
          <p:cNvPr id="372" name="Google Shape;372;g35eae400838_0_414"/>
          <p:cNvSpPr txBox="1"/>
          <p:nvPr>
            <p:ph idx="1" type="body"/>
          </p:nvPr>
        </p:nvSpPr>
        <p:spPr>
          <a:xfrm>
            <a:off x="920550" y="1659275"/>
            <a:ext cx="10350900" cy="154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Method: Correlation Analysis + Linear Regression</a:t>
            </a:r>
            <a:br>
              <a:rPr b="1" lang="en-US" sz="1100"/>
            </a:br>
            <a:r>
              <a:rPr lang="en-US" sz="1600"/>
              <a:t> By using </a:t>
            </a:r>
            <a:r>
              <a:rPr b="1" lang="en-US" sz="1600"/>
              <a:t>citations</a:t>
            </a:r>
            <a:r>
              <a:rPr lang="en-US" sz="1600"/>
              <a:t> as the independent variable and </a:t>
            </a:r>
            <a:r>
              <a:rPr b="1" lang="en-US" sz="1600"/>
              <a:t>world_rank</a:t>
            </a:r>
            <a:r>
              <a:rPr lang="en-US" sz="1600"/>
              <a:t> as the dependent variable, our regression analysis revealed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 </a:t>
            </a:r>
            <a:r>
              <a:rPr b="1" lang="en-US" sz="1600"/>
              <a:t>significant negative correlation</a:t>
            </a:r>
            <a:r>
              <a:rPr lang="en-US" sz="1600"/>
              <a:t> between citation count and world ranking.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In short, </a:t>
            </a:r>
            <a:r>
              <a:rPr b="1" lang="en-US" sz="1600"/>
              <a:t>the more citations a university receives, the higher it tends to rank</a:t>
            </a:r>
            <a:r>
              <a:rPr lang="en-US" sz="1600"/>
              <a:t> globally.</a:t>
            </a:r>
            <a:endParaRPr sz="1600"/>
          </a:p>
        </p:txBody>
      </p:sp>
      <p:sp>
        <p:nvSpPr>
          <p:cNvPr id="373" name="Google Shape;373;g35eae400838_0_414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g35eae400838_0_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96" y="3518400"/>
            <a:ext cx="5398008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e41386d6d_0_38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2. Which Indicator Influences Rank Most?</a:t>
            </a:r>
            <a:endParaRPr sz="3100"/>
          </a:p>
        </p:txBody>
      </p:sp>
      <p:sp>
        <p:nvSpPr>
          <p:cNvPr id="381" name="Google Shape;381;g35e41386d6d_0_38"/>
          <p:cNvSpPr txBox="1"/>
          <p:nvPr>
            <p:ph idx="1" type="body"/>
          </p:nvPr>
        </p:nvSpPr>
        <p:spPr>
          <a:xfrm>
            <a:off x="913800" y="1638875"/>
            <a:ext cx="5530200" cy="40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US" sz="1700"/>
              <a:t>Method: Relationship Analysis (Regression &amp; Correlation Coefficients)</a:t>
            </a:r>
            <a:endParaRPr b="1" sz="1700"/>
          </a:p>
          <a:p>
            <a:pPr indent="-32385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en-US" sz="1500"/>
              <a:t>Most influential factor</a:t>
            </a:r>
            <a:br>
              <a:rPr b="1" lang="en-US" sz="1500"/>
            </a:br>
            <a:r>
              <a:rPr lang="en-US" sz="1500"/>
              <a:t> </a:t>
            </a:r>
            <a:r>
              <a:rPr b="1" lang="en-US" sz="1500"/>
              <a:t>Quality of Faculty</a:t>
            </a:r>
            <a:r>
              <a:rPr lang="en-US" sz="1500"/>
              <a:t> stands out as the top indicator, with a significantly stronger impact than others.</a:t>
            </a:r>
            <a:endParaRPr sz="1500"/>
          </a:p>
          <a:p>
            <a:pPr indent="-32385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en-US" sz="1500"/>
              <a:t>Next in line</a:t>
            </a:r>
            <a:br>
              <a:rPr b="1" lang="en-US" sz="1500"/>
            </a:br>
            <a:r>
              <a:rPr lang="en-US" sz="1500"/>
              <a:t> </a:t>
            </a:r>
            <a:r>
              <a:rPr b="1" lang="en-US" sz="1500"/>
              <a:t>Alumni Employment</a:t>
            </a:r>
            <a:r>
              <a:rPr lang="en-US" sz="1500"/>
              <a:t> and </a:t>
            </a:r>
            <a:r>
              <a:rPr b="1" lang="en-US" sz="1500"/>
              <a:t>Quality of Education</a:t>
            </a:r>
            <a:r>
              <a:rPr lang="en-US" sz="1500"/>
              <a:t> also show strong positive influence.</a:t>
            </a:r>
            <a:endParaRPr sz="1500"/>
          </a:p>
          <a:p>
            <a:pPr indent="-32385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en-US" sz="1500"/>
              <a:t>Less impactful</a:t>
            </a:r>
            <a:br>
              <a:rPr b="1" lang="en-US" sz="1500"/>
            </a:br>
            <a:r>
              <a:rPr lang="en-US" sz="1500"/>
              <a:t> Traditional academic indicators like </a:t>
            </a:r>
            <a:r>
              <a:rPr b="1" lang="en-US" sz="1500"/>
              <a:t>Citations</a:t>
            </a:r>
            <a:r>
              <a:rPr lang="en-US" sz="1500"/>
              <a:t>, </a:t>
            </a:r>
            <a:r>
              <a:rPr b="1" lang="en-US" sz="1500"/>
              <a:t>Publications</a:t>
            </a:r>
            <a:r>
              <a:rPr lang="en-US" sz="1500"/>
              <a:t>, and </a:t>
            </a:r>
            <a:r>
              <a:rPr b="1" lang="en-US" sz="1500"/>
              <a:t>Influence</a:t>
            </a:r>
            <a:r>
              <a:rPr lang="en-US" sz="1500"/>
              <a:t> are relatively weaker in this model.</a:t>
            </a:r>
            <a:endParaRPr sz="1500"/>
          </a:p>
        </p:txBody>
      </p:sp>
      <p:sp>
        <p:nvSpPr>
          <p:cNvPr id="382" name="Google Shape;382;g35e41386d6d_0_38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3" name="Google Shape;383;g35e41386d6d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575" y="1638875"/>
            <a:ext cx="4703576" cy="435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eae400838_0_456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2. Which Indicator Influences Rank Most?</a:t>
            </a:r>
            <a:endParaRPr sz="3100"/>
          </a:p>
        </p:txBody>
      </p:sp>
      <p:sp>
        <p:nvSpPr>
          <p:cNvPr id="390" name="Google Shape;390;g35eae400838_0_456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g35eae400838_0_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25" y="1787162"/>
            <a:ext cx="5129783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35eae400838_0_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400" y="1787162"/>
            <a:ext cx="612648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41386d6d_0_48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2. Which Indicator Influences Rank Most?</a:t>
            </a:r>
            <a:endParaRPr sz="3100"/>
          </a:p>
        </p:txBody>
      </p:sp>
      <p:sp>
        <p:nvSpPr>
          <p:cNvPr id="399" name="Google Shape;399;g35e41386d6d_0_48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g35e41386d6d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183" y="1783511"/>
            <a:ext cx="8883635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eae400838_0_421"/>
          <p:cNvSpPr txBox="1"/>
          <p:nvPr>
            <p:ph type="title"/>
          </p:nvPr>
        </p:nvSpPr>
        <p:spPr>
          <a:xfrm>
            <a:off x="438600" y="609600"/>
            <a:ext cx="113148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3</a:t>
            </a:r>
            <a:r>
              <a:rPr lang="en-US" sz="3100"/>
              <a:t>. Does Better Employment Lead To Higher Score?</a:t>
            </a:r>
            <a:endParaRPr sz="3100"/>
          </a:p>
        </p:txBody>
      </p:sp>
      <p:sp>
        <p:nvSpPr>
          <p:cNvPr id="407" name="Google Shape;407;g35eae400838_0_421"/>
          <p:cNvSpPr txBox="1"/>
          <p:nvPr>
            <p:ph idx="1" type="body"/>
          </p:nvPr>
        </p:nvSpPr>
        <p:spPr>
          <a:xfrm>
            <a:off x="857825" y="1935900"/>
            <a:ext cx="5568600" cy="428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b="1" lang="en-US" sz="1800"/>
              <a:t>Method: Correlation + Regression Analysis</a:t>
            </a:r>
            <a:endParaRPr b="1" sz="18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b="1" lang="en-US" sz="1600"/>
              <a:t>Independent Variable:</a:t>
            </a:r>
            <a:r>
              <a:rPr lang="en-US" sz="1600"/>
              <a:t> Alumni Employment Ranking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b="1" lang="en-US" sz="1600"/>
              <a:t>Dependent Variable:</a:t>
            </a:r>
            <a:r>
              <a:rPr lang="en-US" sz="1600"/>
              <a:t> Total Score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b="1" lang="en-US" sz="1600"/>
              <a:t>Finding</a:t>
            </a:r>
            <a:br>
              <a:rPr b="1" lang="en-US" sz="1600"/>
            </a:br>
            <a:r>
              <a:rPr lang="en-US" sz="1600"/>
              <a:t> Regression results show a </a:t>
            </a:r>
            <a:r>
              <a:rPr b="1" lang="en-US" sz="1600"/>
              <a:t>significant negative correlation</a:t>
            </a:r>
            <a:r>
              <a:rPr lang="en-US" sz="1600"/>
              <a:t>, meaning</a:t>
            </a:r>
            <a:br>
              <a:rPr lang="en-US" sz="1600"/>
            </a:br>
            <a:r>
              <a:rPr lang="en-US" sz="1600"/>
              <a:t> → </a:t>
            </a:r>
            <a:r>
              <a:rPr b="1" lang="en-US" sz="1600"/>
              <a:t>Better alumni employment → Higher overall score</a:t>
            </a:r>
            <a:endParaRPr sz="1600"/>
          </a:p>
        </p:txBody>
      </p:sp>
      <p:sp>
        <p:nvSpPr>
          <p:cNvPr id="408" name="Google Shape;408;g35eae400838_0_421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9" name="Google Shape;409;g35eae400838_0_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700" y="1935900"/>
            <a:ext cx="5076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eae400838_0_463"/>
          <p:cNvSpPr txBox="1"/>
          <p:nvPr>
            <p:ph idx="1" type="body"/>
          </p:nvPr>
        </p:nvSpPr>
        <p:spPr>
          <a:xfrm>
            <a:off x="964825" y="1562675"/>
            <a:ext cx="10659000" cy="22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Method: Data manipulation and visualization</a:t>
            </a:r>
            <a:br>
              <a:rPr b="1" lang="en-US" sz="1800"/>
            </a:br>
            <a:r>
              <a:rPr lang="en-US" sz="1600"/>
              <a:t> By grouping universities by country, select and compare top university of each country, we found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b="1" lang="en-US" sz="1600"/>
              <a:t>US and UK</a:t>
            </a:r>
            <a:r>
              <a:rPr lang="en-US" sz="1600"/>
              <a:t> dominate in both average ranking and citations, showing global academic leadership.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b="1" lang="en-US" sz="1600"/>
              <a:t>Asian countries</a:t>
            </a:r>
            <a:r>
              <a:rPr lang="en-US" sz="1600"/>
              <a:t> like China and Japan have similar indicator levels but slightly lower rankings.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This suggests that even with comparable educational input, </a:t>
            </a:r>
            <a:r>
              <a:rPr b="1" lang="en-US" sz="1600"/>
              <a:t>visibility and systemic factors</a:t>
            </a:r>
            <a:r>
              <a:rPr lang="en-US" sz="1600"/>
              <a:t> still influence ranking outcomes.</a:t>
            </a:r>
            <a:endParaRPr sz="1600"/>
          </a:p>
        </p:txBody>
      </p:sp>
      <p:sp>
        <p:nvSpPr>
          <p:cNvPr id="416" name="Google Shape;416;g35eae400838_0_463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g35eae400838_0_463"/>
          <p:cNvSpPr txBox="1"/>
          <p:nvPr>
            <p:ph type="title"/>
          </p:nvPr>
        </p:nvSpPr>
        <p:spPr>
          <a:xfrm>
            <a:off x="438600" y="609600"/>
            <a:ext cx="113148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4. Do Specific Countries Rank Higher?</a:t>
            </a:r>
            <a:endParaRPr sz="3100"/>
          </a:p>
        </p:txBody>
      </p:sp>
      <p:grpSp>
        <p:nvGrpSpPr>
          <p:cNvPr id="418" name="Google Shape;418;g35eae400838_0_463"/>
          <p:cNvGrpSpPr/>
          <p:nvPr/>
        </p:nvGrpSpPr>
        <p:grpSpPr>
          <a:xfrm>
            <a:off x="1857671" y="3994299"/>
            <a:ext cx="8476659" cy="2743200"/>
            <a:chOff x="1387325" y="3994299"/>
            <a:chExt cx="8476659" cy="2743200"/>
          </a:xfrm>
        </p:grpSpPr>
        <p:pic>
          <p:nvPicPr>
            <p:cNvPr id="419" name="Google Shape;419;g35eae400838_0_4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87325" y="3994300"/>
              <a:ext cx="3862699" cy="274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g35eae400838_0_4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97663" y="3994299"/>
              <a:ext cx="3866321" cy="2743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6012ae8ced_1_1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/>
              <a:t>4. Do Specific Countries Rank Higher?</a:t>
            </a:r>
            <a:endParaRPr/>
          </a:p>
        </p:txBody>
      </p:sp>
      <p:sp>
        <p:nvSpPr>
          <p:cNvPr id="427" name="Google Shape;427;g36012ae8ced_1_1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8" name="Google Shape;428;g36012ae8ced_1_1" title="top_countrie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000" y="1930625"/>
            <a:ext cx="7045500" cy="4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ae400838_0_484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78" name="Google Shape;278;g35eae400838_0_484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9" name="Google Shape;279;g35eae400838_0_484"/>
          <p:cNvGrpSpPr/>
          <p:nvPr/>
        </p:nvGrpSpPr>
        <p:grpSpPr>
          <a:xfrm>
            <a:off x="594325" y="2083925"/>
            <a:ext cx="11063025" cy="3197275"/>
            <a:chOff x="594325" y="2083925"/>
            <a:chExt cx="11063025" cy="3197275"/>
          </a:xfrm>
        </p:grpSpPr>
        <p:grpSp>
          <p:nvGrpSpPr>
            <p:cNvPr id="280" name="Google Shape;280;g35eae400838_0_484"/>
            <p:cNvGrpSpPr/>
            <p:nvPr/>
          </p:nvGrpSpPr>
          <p:grpSpPr>
            <a:xfrm>
              <a:off x="2000725" y="4141200"/>
              <a:ext cx="8190550" cy="1140000"/>
              <a:chOff x="594325" y="4141200"/>
              <a:chExt cx="8190550" cy="1140000"/>
            </a:xfrm>
          </p:grpSpPr>
          <p:sp>
            <p:nvSpPr>
              <p:cNvPr id="281" name="Google Shape;281;g35eae400838_0_484"/>
              <p:cNvSpPr/>
              <p:nvPr/>
            </p:nvSpPr>
            <p:spPr>
              <a:xfrm>
                <a:off x="594325" y="4141200"/>
                <a:ext cx="2469300" cy="1140000"/>
              </a:xfrm>
              <a:prstGeom prst="rect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1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05</a:t>
                </a:r>
                <a:endParaRPr b="1" sz="21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Experiments</a:t>
                </a:r>
                <a:endParaRPr b="1" sz="1800"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82" name="Google Shape;282;g35eae400838_0_484"/>
              <p:cNvSpPr/>
              <p:nvPr/>
            </p:nvSpPr>
            <p:spPr>
              <a:xfrm>
                <a:off x="3442650" y="4141200"/>
                <a:ext cx="2493900" cy="1140000"/>
              </a:xfrm>
              <a:prstGeom prst="rect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1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06</a:t>
                </a:r>
                <a:endParaRPr b="1" sz="21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Conclusions</a:t>
                </a:r>
                <a:endParaRPr b="1" sz="1800"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283" name="Google Shape;283;g35eae400838_0_484"/>
              <p:cNvSpPr/>
              <p:nvPr/>
            </p:nvSpPr>
            <p:spPr>
              <a:xfrm>
                <a:off x="6290975" y="4141200"/>
                <a:ext cx="2493900" cy="1140000"/>
              </a:xfrm>
              <a:prstGeom prst="rect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1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07</a:t>
                </a:r>
                <a:endParaRPr b="1" sz="21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Others</a:t>
                </a:r>
                <a:endParaRPr b="1" sz="18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EA9999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(Bonus)</a:t>
                </a:r>
                <a:endParaRPr b="1" sz="1800">
                  <a:solidFill>
                    <a:srgbClr val="EA9999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  <p:grpSp>
          <p:nvGrpSpPr>
            <p:cNvPr id="284" name="Google Shape;284;g35eae400838_0_484"/>
            <p:cNvGrpSpPr/>
            <p:nvPr/>
          </p:nvGrpSpPr>
          <p:grpSpPr>
            <a:xfrm>
              <a:off x="594325" y="2083925"/>
              <a:ext cx="11063025" cy="1140000"/>
              <a:chOff x="594325" y="2083925"/>
              <a:chExt cx="11063025" cy="1140000"/>
            </a:xfrm>
          </p:grpSpPr>
          <p:sp>
            <p:nvSpPr>
              <p:cNvPr id="285" name="Google Shape;285;g35eae400838_0_484"/>
              <p:cNvSpPr/>
              <p:nvPr/>
            </p:nvSpPr>
            <p:spPr>
              <a:xfrm>
                <a:off x="594325" y="2083925"/>
                <a:ext cx="2469300" cy="1140000"/>
              </a:xfrm>
              <a:prstGeom prst="rect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1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01</a:t>
                </a:r>
                <a:endParaRPr b="1" sz="21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Introduction</a:t>
                </a:r>
                <a:endParaRPr b="1" sz="18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286" name="Google Shape;286;g35eae400838_0_484"/>
              <p:cNvSpPr/>
              <p:nvPr/>
            </p:nvSpPr>
            <p:spPr>
              <a:xfrm>
                <a:off x="3442650" y="2083925"/>
                <a:ext cx="2493900" cy="1140000"/>
              </a:xfrm>
              <a:prstGeom prst="rect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1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02</a:t>
                </a:r>
                <a:endParaRPr b="1" sz="21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Literature review and related works</a:t>
                </a:r>
                <a:endParaRPr b="1" sz="18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287" name="Google Shape;287;g35eae400838_0_484"/>
              <p:cNvSpPr/>
              <p:nvPr/>
            </p:nvSpPr>
            <p:spPr>
              <a:xfrm>
                <a:off x="6290975" y="2083925"/>
                <a:ext cx="2493900" cy="1140000"/>
              </a:xfrm>
              <a:prstGeom prst="rect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1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03</a:t>
                </a:r>
                <a:endParaRPr b="1" sz="21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Problem statement</a:t>
                </a:r>
                <a:endParaRPr b="1" sz="18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288" name="Google Shape;288;g35eae400838_0_484"/>
              <p:cNvSpPr/>
              <p:nvPr/>
            </p:nvSpPr>
            <p:spPr>
              <a:xfrm>
                <a:off x="9188050" y="2083925"/>
                <a:ext cx="2469300" cy="1140000"/>
              </a:xfrm>
              <a:prstGeom prst="rect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1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04</a:t>
                </a:r>
                <a:endParaRPr b="1" sz="21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rPr>
                  <a:t>Proposed models (approaches)</a:t>
                </a:r>
                <a:endParaRPr b="1" sz="18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eae400838_0_470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Which Type Of University Ranks Higher?</a:t>
            </a:r>
            <a:endParaRPr/>
          </a:p>
        </p:txBody>
      </p:sp>
      <p:sp>
        <p:nvSpPr>
          <p:cNvPr id="435" name="Google Shape;435;g35eae400838_0_470"/>
          <p:cNvSpPr txBox="1"/>
          <p:nvPr>
            <p:ph idx="1" type="body"/>
          </p:nvPr>
        </p:nvSpPr>
        <p:spPr>
          <a:xfrm>
            <a:off x="913800" y="1638875"/>
            <a:ext cx="5832000" cy="446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b="1" lang="en-US" sz="1800"/>
              <a:t>Method: Comparative Group Analysis</a:t>
            </a:r>
            <a:endParaRPr b="1" sz="18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/>
              <a:t>Universities grouped by</a:t>
            </a:r>
            <a:br>
              <a:rPr lang="en-US" sz="1600"/>
            </a:br>
            <a:r>
              <a:rPr b="1" lang="en-US" sz="1600"/>
              <a:t>high citations</a:t>
            </a:r>
            <a:r>
              <a:rPr lang="en-US" sz="1600"/>
              <a:t> vs. </a:t>
            </a:r>
            <a:r>
              <a:rPr b="1" lang="en-US" sz="1600"/>
              <a:t>high patents</a:t>
            </a:r>
            <a:endParaRPr b="1" sz="16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ckwell"/>
              <a:buChar char="○"/>
            </a:pPr>
            <a:r>
              <a:rPr b="1" lang="en-US" sz="1600"/>
              <a:t>Findings</a:t>
            </a:r>
            <a:endParaRPr b="1" sz="1600"/>
          </a:p>
          <a:p>
            <a:pPr indent="-3175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b="1" lang="en-US" sz="1400"/>
              <a:t>High-citation universities</a:t>
            </a:r>
            <a:r>
              <a:rPr lang="en-US" sz="1400"/>
              <a:t> rank significantly higher globally → Traditional academic output remains dominant.</a:t>
            </a:r>
            <a:endParaRPr sz="1400"/>
          </a:p>
          <a:p>
            <a:pPr indent="-3175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b="1" lang="en-US" sz="1400"/>
              <a:t>High-patent universities</a:t>
            </a:r>
            <a:r>
              <a:rPr lang="en-US" sz="1400"/>
              <a:t> excel in innovation and tech-transfer metrics → But have limited impact on overall rankings.</a:t>
            </a:r>
            <a:endParaRPr sz="1400"/>
          </a:p>
        </p:txBody>
      </p:sp>
      <p:sp>
        <p:nvSpPr>
          <p:cNvPr id="436" name="Google Shape;436;g35eae400838_0_470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7" name="Google Shape;437;g35eae400838_0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675" y="1793426"/>
            <a:ext cx="45667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eae400838_0_477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Classify By Citations And Patents.</a:t>
            </a:r>
            <a:endParaRPr/>
          </a:p>
        </p:txBody>
      </p:sp>
      <p:sp>
        <p:nvSpPr>
          <p:cNvPr id="444" name="Google Shape;444;g35eae400838_0_477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5" name="Google Shape;445;g35eae400838_0_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275" y="1553772"/>
            <a:ext cx="2914650" cy="228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g35eae400838_0_477"/>
          <p:cNvGrpSpPr/>
          <p:nvPr/>
        </p:nvGrpSpPr>
        <p:grpSpPr>
          <a:xfrm>
            <a:off x="1411896" y="3973900"/>
            <a:ext cx="9368207" cy="2788920"/>
            <a:chOff x="355850" y="3973900"/>
            <a:chExt cx="9368207" cy="2788920"/>
          </a:xfrm>
        </p:grpSpPr>
        <p:pic>
          <p:nvPicPr>
            <p:cNvPr id="447" name="Google Shape;447;g35eae400838_0_4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60282" y="5391034"/>
              <a:ext cx="2756916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g35eae400838_0_4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53425" y="3974088"/>
              <a:ext cx="2770632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g35eae400838_0_4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5850" y="3973900"/>
              <a:ext cx="6544666" cy="27889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" name="Google Shape;450;g35eae400838_0_477"/>
          <p:cNvSpPr txBox="1"/>
          <p:nvPr>
            <p:ph idx="1" type="body"/>
          </p:nvPr>
        </p:nvSpPr>
        <p:spPr>
          <a:xfrm>
            <a:off x="919050" y="1659272"/>
            <a:ext cx="10353900" cy="257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●"/>
            </a:pPr>
            <a:r>
              <a:rPr b="1" lang="en-US" sz="1800"/>
              <a:t>Method: K-Means &amp; Hierarchical Clustering</a:t>
            </a:r>
            <a:endParaRPr b="1" sz="18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/>
              <a:t>Features: </a:t>
            </a:r>
            <a:r>
              <a:rPr b="1" lang="en-US" sz="1600"/>
              <a:t>Citations</a:t>
            </a:r>
            <a:r>
              <a:rPr lang="en-US" sz="1600"/>
              <a:t>, </a:t>
            </a:r>
            <a:r>
              <a:rPr b="1" lang="en-US" sz="1600"/>
              <a:t>Patents</a:t>
            </a:r>
            <a:r>
              <a:rPr lang="en-US" sz="1600"/>
              <a:t>, </a:t>
            </a:r>
            <a:r>
              <a:rPr b="1" lang="en-US" sz="1600"/>
              <a:t>Publications</a:t>
            </a:r>
            <a:endParaRPr b="1" sz="1600"/>
          </a:p>
          <a:p>
            <a:pPr indent="-3302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ckwell"/>
              <a:buChar char="○"/>
            </a:pPr>
            <a:r>
              <a:rPr lang="en-US" sz="1600"/>
              <a:t>Identified 3 distinct university types:</a:t>
            </a:r>
            <a:endParaRPr sz="1600"/>
          </a:p>
          <a:p>
            <a:pPr indent="-3175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b="1" lang="en-US" sz="1400"/>
              <a:t>Academic-Oriented</a:t>
            </a:r>
            <a:r>
              <a:rPr lang="en-US" sz="1400"/>
              <a:t> (high citations &amp; publications)</a:t>
            </a:r>
            <a:endParaRPr sz="1400"/>
          </a:p>
          <a:p>
            <a:pPr indent="-3175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b="1" lang="en-US" sz="1400"/>
              <a:t>Innovation-Oriented</a:t>
            </a:r>
            <a:r>
              <a:rPr lang="en-US" sz="1400"/>
              <a:t> (high patents)</a:t>
            </a:r>
            <a:br>
              <a:rPr lang="en-US" sz="1400"/>
            </a:br>
            <a:r>
              <a:rPr b="1" lang="en-US" sz="1400"/>
              <a:t>Balanced Type</a:t>
            </a:r>
            <a:r>
              <a:rPr lang="en-US" sz="1400"/>
              <a:t> (moderate across all metrics)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eae400838_0_675"/>
          <p:cNvSpPr txBox="1"/>
          <p:nvPr>
            <p:ph type="title"/>
          </p:nvPr>
        </p:nvSpPr>
        <p:spPr>
          <a:xfrm>
            <a:off x="1229250" y="2002650"/>
            <a:ext cx="9733500" cy="267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06</a:t>
            </a:r>
            <a:endParaRPr sz="7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Conclusions</a:t>
            </a:r>
            <a:endParaRPr sz="6000"/>
          </a:p>
        </p:txBody>
      </p:sp>
      <p:sp>
        <p:nvSpPr>
          <p:cNvPr id="457" name="Google Shape;457;g35eae400838_0_675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463" name="Google Shape;463;p8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Citations, faculty quality, and alumni employment</a:t>
            </a:r>
            <a:r>
              <a:rPr lang="en-US" sz="1800"/>
              <a:t> are the strongest predictors of global rankings.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Data visualization</a:t>
            </a:r>
            <a:r>
              <a:rPr lang="en-US" sz="1800"/>
              <a:t> uncovers meaningful national and institutional differences.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Structural biases</a:t>
            </a:r>
            <a:r>
              <a:rPr lang="en-US" sz="1800"/>
              <a:t>—such as language and publication venue—may skew rankings.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Clustering reveals</a:t>
            </a:r>
            <a:r>
              <a:rPr lang="en-US" sz="1800"/>
              <a:t> distinct university types: academic, innovative, and balanced.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Takeaway:</a:t>
            </a:r>
            <a:br>
              <a:rPr b="1" lang="en-US" sz="1800"/>
            </a:br>
            <a:r>
              <a:rPr lang="en-US" sz="1800"/>
              <a:t> Data science not only answers the research questions but also exposes hidden biases in global ranking systems, offering guidance for strategic decision-making.</a:t>
            </a:r>
            <a:endParaRPr sz="2700"/>
          </a:p>
        </p:txBody>
      </p:sp>
      <p:sp>
        <p:nvSpPr>
          <p:cNvPr id="464" name="Google Shape;464;p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eae400838_0_681"/>
          <p:cNvSpPr txBox="1"/>
          <p:nvPr>
            <p:ph type="title"/>
          </p:nvPr>
        </p:nvSpPr>
        <p:spPr>
          <a:xfrm>
            <a:off x="1229250" y="2002650"/>
            <a:ext cx="9733500" cy="267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07</a:t>
            </a:r>
            <a:endParaRPr sz="7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Others (Bonus)</a:t>
            </a:r>
            <a:endParaRPr sz="6000"/>
          </a:p>
        </p:txBody>
      </p:sp>
      <p:sp>
        <p:nvSpPr>
          <p:cNvPr id="471" name="Google Shape;471;g35eae400838_0_681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175" y="4057625"/>
            <a:ext cx="6023825" cy="10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138" y="5213825"/>
            <a:ext cx="6025896" cy="146475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9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OTHERS </a:t>
            </a:r>
            <a:r>
              <a:rPr lang="en-US">
                <a:solidFill>
                  <a:srgbClr val="EA9999"/>
                </a:solidFill>
              </a:rPr>
              <a:t>(BONUS)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479" name="Google Shape;479;p9"/>
          <p:cNvSpPr txBox="1"/>
          <p:nvPr>
            <p:ph idx="1" type="body"/>
          </p:nvPr>
        </p:nvSpPr>
        <p:spPr>
          <a:xfrm>
            <a:off x="919050" y="1530425"/>
            <a:ext cx="103539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To enhance the depth and creativity of our analysis, we added a </a:t>
            </a:r>
            <a:r>
              <a:rPr b="1" lang="en-US" sz="1800"/>
              <a:t>keyword cloud</a:t>
            </a:r>
            <a:r>
              <a:rPr lang="en-US" sz="1800"/>
              <a:t> to visualize the visibility of different academic themes across countries.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We also experimented with integrating </a:t>
            </a:r>
            <a:r>
              <a:rPr b="1" lang="en-US" sz="1800"/>
              <a:t>Large Language Models (LLMs)</a:t>
            </a:r>
            <a:r>
              <a:rPr lang="en-US" sz="1800"/>
              <a:t>, combining Wikipedia API, web scraping, and translation tools to build a semantic-enhanced system. Users can input a university name and receive both English and Chinese summaries.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•"/>
            </a:pPr>
            <a:r>
              <a:rPr lang="en-US" sz="1800"/>
              <a:t>Results show that combining LLMs with open APIs breaks the limitations of static data and adds semantic depth and flexibility to the analysis.</a:t>
            </a:r>
            <a:endParaRPr sz="1800"/>
          </a:p>
        </p:txBody>
      </p:sp>
      <p:sp>
        <p:nvSpPr>
          <p:cNvPr id="480" name="Google Shape;480;p9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1" name="Google Shape;4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775" y="4272728"/>
            <a:ext cx="399097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5d75d5d32e_0_405"/>
          <p:cNvSpPr/>
          <p:nvPr/>
        </p:nvSpPr>
        <p:spPr>
          <a:xfrm>
            <a:off x="3078000" y="2595900"/>
            <a:ext cx="6036000" cy="1361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Thank You</a:t>
            </a:r>
            <a:endParaRPr b="1" sz="46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88" name="Google Shape;488;g35d75d5d32e_0_405"/>
          <p:cNvSpPr txBox="1"/>
          <p:nvPr>
            <p:ph idx="1" type="body"/>
          </p:nvPr>
        </p:nvSpPr>
        <p:spPr>
          <a:xfrm>
            <a:off x="1818600" y="4104475"/>
            <a:ext cx="8554800" cy="54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If you have any questions, please feel free to contact us by email.</a:t>
            </a:r>
            <a:endParaRPr sz="1800"/>
          </a:p>
        </p:txBody>
      </p:sp>
      <p:sp>
        <p:nvSpPr>
          <p:cNvPr id="489" name="Google Shape;489;g35d75d5d32e_0_405"/>
          <p:cNvSpPr txBox="1"/>
          <p:nvPr>
            <p:ph idx="1" type="body"/>
          </p:nvPr>
        </p:nvSpPr>
        <p:spPr>
          <a:xfrm>
            <a:off x="1818600" y="4645975"/>
            <a:ext cx="8554800" cy="54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1750"/>
              <a:t>t { 113598043, 113598032, 113598090, 113598091, 113998411 } @ntut.org.tw</a:t>
            </a:r>
            <a:endParaRPr sz="1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ae400838_0_637"/>
          <p:cNvSpPr txBox="1"/>
          <p:nvPr>
            <p:ph type="title"/>
          </p:nvPr>
        </p:nvSpPr>
        <p:spPr>
          <a:xfrm>
            <a:off x="1229250" y="2002650"/>
            <a:ext cx="9733500" cy="267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01</a:t>
            </a:r>
            <a:endParaRPr sz="7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Introduction</a:t>
            </a:r>
            <a:endParaRPr sz="6000"/>
          </a:p>
        </p:txBody>
      </p:sp>
      <p:sp>
        <p:nvSpPr>
          <p:cNvPr id="295" name="Google Shape;295;g35eae400838_0_637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01" name="Google Shape;301;p3"/>
          <p:cNvSpPr txBox="1"/>
          <p:nvPr>
            <p:ph idx="1" type="body"/>
          </p:nvPr>
        </p:nvSpPr>
        <p:spPr>
          <a:xfrm>
            <a:off x="919050" y="1709250"/>
            <a:ext cx="10353900" cy="4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200"/>
              <a:t>Objective</a:t>
            </a:r>
            <a:endParaRPr sz="22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Understand how critical academic indicators shape university competitiveness and influence rankings globally.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200"/>
              <a:t>Integrated Analysis</a:t>
            </a:r>
            <a:endParaRPr sz="22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Combining these features reveals deeper insights into how universities perform in a global context.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200"/>
              <a:t>Visualization</a:t>
            </a:r>
            <a:endParaRPr sz="22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Graphs and correlation maps enhance interpretability and strategic planning.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200"/>
              <a:t>Outcome</a:t>
            </a:r>
            <a:endParaRPr sz="2200"/>
          </a:p>
          <a:p>
            <a:pPr indent="-355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Data-driven strategies can help institutions improve policies, optimize resources, and elevate their international standing.</a:t>
            </a:r>
            <a:endParaRPr sz="2000"/>
          </a:p>
        </p:txBody>
      </p:sp>
      <p:sp>
        <p:nvSpPr>
          <p:cNvPr id="302" name="Google Shape;302;p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ae400838_0_645"/>
          <p:cNvSpPr txBox="1"/>
          <p:nvPr>
            <p:ph type="title"/>
          </p:nvPr>
        </p:nvSpPr>
        <p:spPr>
          <a:xfrm>
            <a:off x="1229250" y="1397250"/>
            <a:ext cx="9733500" cy="40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02</a:t>
            </a:r>
            <a:endParaRPr sz="7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Literature Review And Related Works</a:t>
            </a:r>
            <a:endParaRPr sz="6000"/>
          </a:p>
        </p:txBody>
      </p:sp>
      <p:sp>
        <p:nvSpPr>
          <p:cNvPr id="309" name="Google Shape;309;g35eae400838_0_645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ae400838_0_2"/>
          <p:cNvSpPr txBox="1"/>
          <p:nvPr>
            <p:ph idx="1" type="body"/>
          </p:nvPr>
        </p:nvSpPr>
        <p:spPr>
          <a:xfrm>
            <a:off x="913800" y="1981776"/>
            <a:ext cx="10353900" cy="132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8455" lvl="0" marL="457200" rtl="0" algn="just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SzPts val="1730"/>
              <a:buChar char="●"/>
            </a:pPr>
            <a:r>
              <a:rPr lang="en-US" sz="1900"/>
              <a:t>Dataset from Kaggle: "World University Ranking."</a:t>
            </a:r>
            <a:endParaRPr sz="1900"/>
          </a:p>
          <a:p>
            <a:pPr indent="-338455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30"/>
              <a:buChar char="●"/>
            </a:pPr>
            <a:r>
              <a:rPr lang="en-US" sz="1900"/>
              <a:t>Selected 13 headers for analysis</a:t>
            </a:r>
            <a:br>
              <a:rPr lang="en-US" sz="1900"/>
            </a:br>
            <a:r>
              <a:rPr lang="en-US" sz="1900"/>
              <a:t> ( List in two columns )</a:t>
            </a:r>
            <a:endParaRPr sz="1900"/>
          </a:p>
        </p:txBody>
      </p:sp>
      <p:sp>
        <p:nvSpPr>
          <p:cNvPr id="316" name="Google Shape;316;g35eae400838_0_2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g35eae400838_0_2"/>
          <p:cNvSpPr txBox="1"/>
          <p:nvPr/>
        </p:nvSpPr>
        <p:spPr>
          <a:xfrm>
            <a:off x="1164725" y="3485525"/>
            <a:ext cx="38037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World Rank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Institution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Country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Quality of Faculty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Influence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Broad Impact  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Score</a:t>
            </a:r>
            <a:endParaRPr/>
          </a:p>
        </p:txBody>
      </p:sp>
      <p:sp>
        <p:nvSpPr>
          <p:cNvPr id="318" name="Google Shape;318;g35eae400838_0_2"/>
          <p:cNvSpPr txBox="1"/>
          <p:nvPr/>
        </p:nvSpPr>
        <p:spPr>
          <a:xfrm>
            <a:off x="5218250" y="3485525"/>
            <a:ext cx="38037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National Rank  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Quality of Education  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Alumni Employment  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Publications  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Citations  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Patents  </a:t>
            </a:r>
            <a:endParaRPr sz="2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ckwell"/>
              <a:buChar char="●"/>
            </a:pPr>
            <a:r>
              <a:rPr lang="en-US"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Year</a:t>
            </a:r>
            <a:endParaRPr/>
          </a:p>
        </p:txBody>
      </p:sp>
      <p:sp>
        <p:nvSpPr>
          <p:cNvPr id="319" name="Google Shape;319;g35eae400838_0_2"/>
          <p:cNvSpPr txBox="1"/>
          <p:nvPr>
            <p:ph type="title"/>
          </p:nvPr>
        </p:nvSpPr>
        <p:spPr>
          <a:xfrm>
            <a:off x="827400" y="609600"/>
            <a:ext cx="105372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LITERATURE REVIEW AND RELATED WORKS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ae400838_0_657"/>
          <p:cNvSpPr txBox="1"/>
          <p:nvPr>
            <p:ph type="title"/>
          </p:nvPr>
        </p:nvSpPr>
        <p:spPr>
          <a:xfrm>
            <a:off x="1229250" y="2002650"/>
            <a:ext cx="9733500" cy="267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03</a:t>
            </a:r>
            <a:endParaRPr sz="7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Problem Statement</a:t>
            </a:r>
            <a:endParaRPr sz="6000"/>
          </a:p>
        </p:txBody>
      </p:sp>
      <p:sp>
        <p:nvSpPr>
          <p:cNvPr id="326" name="Google Shape;326;g35eae400838_0_657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ae400838_0_140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33" name="Google Shape;333;g35eae400838_0_140"/>
          <p:cNvGraphicFramePr/>
          <p:nvPr/>
        </p:nvGraphicFramePr>
        <p:xfrm>
          <a:off x="952500" y="180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{0D8C9A67-2067-45B5-95FE-1BA53F54D85B}</a:tableStyleId>
              </a:tblPr>
              <a:tblGrid>
                <a:gridCol w="3186950"/>
                <a:gridCol w="3907400"/>
                <a:gridCol w="3192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Topic</a:t>
                      </a:r>
                      <a:endParaRPr b="1" sz="20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Research Question</a:t>
                      </a:r>
                      <a:endParaRPr b="1" sz="20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Method</a:t>
                      </a:r>
                      <a:endParaRPr b="1" sz="20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1. 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Citations vs. World Rank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Does more citations lead to better rank?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Correlation + Linear Regression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2. 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Key Indicators Analysis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Which indicator influences rank most?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Relation Weight Analysis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3. 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Alumni Employment vs. Score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Does better employment lead to higher score?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Correlation + Regression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4. 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Country Impact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Do specific countries rank higher?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Group Analysis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5. 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Patents vs. Academic Impact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Which type of university ranks higher?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Comparative Analysis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6. 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University Type Classification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Classify by citations and patents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Clustering</a:t>
                      </a:r>
                      <a:endParaRPr sz="1600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4" name="Google Shape;334;g35eae400838_0_140"/>
          <p:cNvGraphicFramePr/>
          <p:nvPr/>
        </p:nvGraphicFramePr>
        <p:xfrm>
          <a:off x="1632125" y="86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{63A6336B-A310-48F0-864F-EDFCE345B0A1}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5" name="Google Shape;335;g35eae400838_0_140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PROBLEM STATEMENT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ae400838_0_663"/>
          <p:cNvSpPr txBox="1"/>
          <p:nvPr>
            <p:ph type="title"/>
          </p:nvPr>
        </p:nvSpPr>
        <p:spPr>
          <a:xfrm>
            <a:off x="1229250" y="1397250"/>
            <a:ext cx="9733500" cy="40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04</a:t>
            </a:r>
            <a:endParaRPr sz="7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Proposed Models (Approaches)</a:t>
            </a:r>
            <a:endParaRPr sz="6000"/>
          </a:p>
        </p:txBody>
      </p:sp>
      <p:sp>
        <p:nvSpPr>
          <p:cNvPr id="342" name="Google Shape;342;g35eae400838_0_663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2019-04-04T09:54:01Z</dcterms:created>
  <dc:creator>Freddy</dc:creator>
</cp:coreProperties>
</file>